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372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373" r:id="rId19"/>
    <p:sldId id="281" r:id="rId20"/>
    <p:sldId id="282" r:id="rId21"/>
    <p:sldId id="284" r:id="rId22"/>
    <p:sldId id="287" r:id="rId23"/>
    <p:sldId id="285" r:id="rId24"/>
    <p:sldId id="288" r:id="rId25"/>
    <p:sldId id="286" r:id="rId26"/>
    <p:sldId id="295" r:id="rId27"/>
    <p:sldId id="409" r:id="rId28"/>
    <p:sldId id="296" r:id="rId29"/>
    <p:sldId id="374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25" r:id="rId40"/>
    <p:sldId id="328" r:id="rId41"/>
    <p:sldId id="321" r:id="rId42"/>
    <p:sldId id="330" r:id="rId43"/>
    <p:sldId id="340" r:id="rId44"/>
    <p:sldId id="353" r:id="rId45"/>
    <p:sldId id="352" r:id="rId46"/>
    <p:sldId id="355" r:id="rId47"/>
    <p:sldId id="358" r:id="rId48"/>
    <p:sldId id="359" r:id="rId49"/>
    <p:sldId id="377" r:id="rId50"/>
    <p:sldId id="392" r:id="rId51"/>
    <p:sldId id="393" r:id="rId52"/>
    <p:sldId id="394" r:id="rId53"/>
    <p:sldId id="410" r:id="rId54"/>
    <p:sldId id="395" r:id="rId55"/>
    <p:sldId id="396" r:id="rId56"/>
    <p:sldId id="381" r:id="rId57"/>
    <p:sldId id="383" r:id="rId58"/>
    <p:sldId id="391" r:id="rId59"/>
    <p:sldId id="397" r:id="rId60"/>
    <p:sldId id="398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  <p:sldId id="40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800"/>
    <a:srgbClr val="316D01"/>
    <a:srgbClr val="38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0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8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1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085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9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74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48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2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6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8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7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2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4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1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2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6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4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3E2B-71BA-B44A-887A-E7DD346B3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B5660-59C4-9448-BA00-CD4817F94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514090"/>
          </a:xfrm>
        </p:spPr>
        <p:txBody>
          <a:bodyPr>
            <a:normAutofit fontScale="85000" lnSpcReduction="20000"/>
          </a:bodyPr>
          <a:lstStyle/>
          <a:p>
            <a:r>
              <a:rPr lang="en-US" sz="3900" dirty="0"/>
              <a:t>Scaling for the future</a:t>
            </a:r>
          </a:p>
          <a:p>
            <a:endParaRPr lang="en-US" dirty="0"/>
          </a:p>
          <a:p>
            <a:r>
              <a:rPr lang="en-US" dirty="0"/>
              <a:t>Ed Baker</a:t>
            </a:r>
          </a:p>
          <a:p>
            <a:r>
              <a:rPr lang="en-US" dirty="0"/>
              <a:t>University of York</a:t>
            </a:r>
          </a:p>
        </p:txBody>
      </p:sp>
    </p:spTree>
    <p:extLst>
      <p:ext uri="{BB962C8B-B14F-4D97-AF65-F5344CB8AC3E}">
        <p14:creationId xmlns:p14="http://schemas.microsoft.com/office/powerpoint/2010/main" val="198444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947530"/>
          </a:xfrm>
        </p:spPr>
        <p:txBody>
          <a:bodyPr>
            <a:normAutofit/>
          </a:bodyPr>
          <a:lstStyle/>
          <a:p>
            <a:r>
              <a:rPr lang="en-US" dirty="0"/>
              <a:t>At it’s most basic it is a 2-dimensional problem (amplitude varying with time)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31642-14E8-2145-9352-33284448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86" y="3081130"/>
            <a:ext cx="4853641" cy="34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7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40500-8882-1445-A14E-9AB2FF33B4BF}"/>
              </a:ext>
            </a:extLst>
          </p:cNvPr>
          <p:cNvCxnSpPr/>
          <p:nvPr/>
        </p:nvCxnSpPr>
        <p:spPr>
          <a:xfrm>
            <a:off x="2081983" y="3002861"/>
            <a:ext cx="2987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99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40500-8882-1445-A14E-9AB2FF33B4BF}"/>
              </a:ext>
            </a:extLst>
          </p:cNvPr>
          <p:cNvCxnSpPr/>
          <p:nvPr/>
        </p:nvCxnSpPr>
        <p:spPr>
          <a:xfrm>
            <a:off x="2081983" y="3002861"/>
            <a:ext cx="2987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4574-B4D6-524D-9263-5E3E879F9898}"/>
              </a:ext>
            </a:extLst>
          </p:cNvPr>
          <p:cNvCxnSpPr/>
          <p:nvPr/>
        </p:nvCxnSpPr>
        <p:spPr>
          <a:xfrm>
            <a:off x="1945201" y="3290902"/>
            <a:ext cx="0" cy="1173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40500-8882-1445-A14E-9AB2FF33B4BF}"/>
              </a:ext>
            </a:extLst>
          </p:cNvPr>
          <p:cNvCxnSpPr/>
          <p:nvPr/>
        </p:nvCxnSpPr>
        <p:spPr>
          <a:xfrm>
            <a:off x="2081983" y="3002861"/>
            <a:ext cx="2987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4574-B4D6-524D-9263-5E3E879F9898}"/>
              </a:ext>
            </a:extLst>
          </p:cNvPr>
          <p:cNvCxnSpPr/>
          <p:nvPr/>
        </p:nvCxnSpPr>
        <p:spPr>
          <a:xfrm>
            <a:off x="1945201" y="3290902"/>
            <a:ext cx="0" cy="1173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9CF2E086-9D06-4540-82D0-6D963E04691E}"/>
              </a:ext>
            </a:extLst>
          </p:cNvPr>
          <p:cNvSpPr/>
          <p:nvPr/>
        </p:nvSpPr>
        <p:spPr>
          <a:xfrm rot="13157093">
            <a:off x="5545069" y="2240304"/>
            <a:ext cx="373901" cy="2377392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503C74-7EE2-E842-BC47-6CAB54645B98}"/>
              </a:ext>
            </a:extLst>
          </p:cNvPr>
          <p:cNvSpPr/>
          <p:nvPr/>
        </p:nvSpPr>
        <p:spPr>
          <a:xfrm>
            <a:off x="6209274" y="2295972"/>
            <a:ext cx="443752" cy="443752"/>
          </a:xfrm>
          <a:prstGeom prst="ellipse">
            <a:avLst/>
          </a:prstGeom>
          <a:solidFill>
            <a:srgbClr val="316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40500-8882-1445-A14E-9AB2FF33B4BF}"/>
              </a:ext>
            </a:extLst>
          </p:cNvPr>
          <p:cNvCxnSpPr/>
          <p:nvPr/>
        </p:nvCxnSpPr>
        <p:spPr>
          <a:xfrm>
            <a:off x="2081983" y="3002861"/>
            <a:ext cx="2987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4574-B4D6-524D-9263-5E3E879F9898}"/>
              </a:ext>
            </a:extLst>
          </p:cNvPr>
          <p:cNvCxnSpPr/>
          <p:nvPr/>
        </p:nvCxnSpPr>
        <p:spPr>
          <a:xfrm>
            <a:off x="1945201" y="3290902"/>
            <a:ext cx="0" cy="1173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9CF2E086-9D06-4540-82D0-6D963E04691E}"/>
              </a:ext>
            </a:extLst>
          </p:cNvPr>
          <p:cNvSpPr/>
          <p:nvPr/>
        </p:nvSpPr>
        <p:spPr>
          <a:xfrm rot="13157093">
            <a:off x="5545069" y="2240304"/>
            <a:ext cx="373901" cy="2377392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503C74-7EE2-E842-BC47-6CAB54645B98}"/>
              </a:ext>
            </a:extLst>
          </p:cNvPr>
          <p:cNvSpPr/>
          <p:nvPr/>
        </p:nvSpPr>
        <p:spPr>
          <a:xfrm>
            <a:off x="6209274" y="2295972"/>
            <a:ext cx="443752" cy="443752"/>
          </a:xfrm>
          <a:prstGeom prst="ellipse">
            <a:avLst/>
          </a:prstGeom>
          <a:solidFill>
            <a:srgbClr val="316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3DC6A83-6AD5-9844-9ECC-9AC3A9B95370}"/>
              </a:ext>
            </a:extLst>
          </p:cNvPr>
          <p:cNvSpPr/>
          <p:nvPr/>
        </p:nvSpPr>
        <p:spPr>
          <a:xfrm>
            <a:off x="6776348" y="1799132"/>
            <a:ext cx="295860" cy="1314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29385-E810-2B4F-B030-711AE6C36EDB}"/>
              </a:ext>
            </a:extLst>
          </p:cNvPr>
          <p:cNvSpPr txBox="1"/>
          <p:nvPr/>
        </p:nvSpPr>
        <p:spPr>
          <a:xfrm>
            <a:off x="7195530" y="1714974"/>
            <a:ext cx="129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  <a:p>
            <a:endParaRPr lang="en-US" dirty="0"/>
          </a:p>
          <a:p>
            <a:r>
              <a:rPr lang="en-US" dirty="0"/>
              <a:t>Green</a:t>
            </a:r>
          </a:p>
          <a:p>
            <a:endParaRPr lang="en-US" dirty="0"/>
          </a:p>
          <a:p>
            <a:r>
              <a:rPr lang="en-US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926196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DF715-BB2D-C84D-90F8-F50DF2048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83" y="3290902"/>
            <a:ext cx="4980034" cy="263255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940500-8882-1445-A14E-9AB2FF33B4BF}"/>
              </a:ext>
            </a:extLst>
          </p:cNvPr>
          <p:cNvCxnSpPr/>
          <p:nvPr/>
        </p:nvCxnSpPr>
        <p:spPr>
          <a:xfrm>
            <a:off x="2081983" y="3002861"/>
            <a:ext cx="298755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70A4574-B4D6-524D-9263-5E3E879F9898}"/>
              </a:ext>
            </a:extLst>
          </p:cNvPr>
          <p:cNvCxnSpPr/>
          <p:nvPr/>
        </p:nvCxnSpPr>
        <p:spPr>
          <a:xfrm>
            <a:off x="1945201" y="3290902"/>
            <a:ext cx="0" cy="1173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angle 2">
            <a:extLst>
              <a:ext uri="{FF2B5EF4-FFF2-40B4-BE49-F238E27FC236}">
                <a16:creationId xmlns:a16="http://schemas.microsoft.com/office/drawing/2014/main" id="{9CF2E086-9D06-4540-82D0-6D963E04691E}"/>
              </a:ext>
            </a:extLst>
          </p:cNvPr>
          <p:cNvSpPr/>
          <p:nvPr/>
        </p:nvSpPr>
        <p:spPr>
          <a:xfrm rot="13157093">
            <a:off x="5545069" y="2240304"/>
            <a:ext cx="373901" cy="2377392"/>
          </a:xfrm>
          <a:prstGeom prst="triangle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503C74-7EE2-E842-BC47-6CAB54645B98}"/>
              </a:ext>
            </a:extLst>
          </p:cNvPr>
          <p:cNvSpPr/>
          <p:nvPr/>
        </p:nvSpPr>
        <p:spPr>
          <a:xfrm>
            <a:off x="6209274" y="2295972"/>
            <a:ext cx="443752" cy="443752"/>
          </a:xfrm>
          <a:prstGeom prst="ellipse">
            <a:avLst/>
          </a:prstGeom>
          <a:solidFill>
            <a:srgbClr val="316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3DC6A83-6AD5-9844-9ECC-9AC3A9B95370}"/>
              </a:ext>
            </a:extLst>
          </p:cNvPr>
          <p:cNvSpPr/>
          <p:nvPr/>
        </p:nvSpPr>
        <p:spPr>
          <a:xfrm>
            <a:off x="6776348" y="1799132"/>
            <a:ext cx="295860" cy="1314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29385-E810-2B4F-B030-711AE6C36EDB}"/>
              </a:ext>
            </a:extLst>
          </p:cNvPr>
          <p:cNvSpPr txBox="1"/>
          <p:nvPr/>
        </p:nvSpPr>
        <p:spPr>
          <a:xfrm>
            <a:off x="7195530" y="1714974"/>
            <a:ext cx="129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</a:t>
            </a:r>
          </a:p>
          <a:p>
            <a:endParaRPr lang="en-US" dirty="0"/>
          </a:p>
          <a:p>
            <a:r>
              <a:rPr lang="en-US" dirty="0"/>
              <a:t>Green</a:t>
            </a:r>
          </a:p>
          <a:p>
            <a:endParaRPr lang="en-US" dirty="0"/>
          </a:p>
          <a:p>
            <a:r>
              <a:rPr lang="en-US" dirty="0"/>
              <a:t>Blue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D2AE3-1F6B-2740-91FE-BEE20F263294}"/>
              </a:ext>
            </a:extLst>
          </p:cNvPr>
          <p:cNvSpPr txBox="1"/>
          <p:nvPr/>
        </p:nvSpPr>
        <p:spPr>
          <a:xfrm>
            <a:off x="6209274" y="6213021"/>
            <a:ext cx="3116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5-dimensional</a:t>
            </a:r>
          </a:p>
        </p:txBody>
      </p:sp>
    </p:spTree>
    <p:extLst>
      <p:ext uri="{BB962C8B-B14F-4D97-AF65-F5344CB8AC3E}">
        <p14:creationId xmlns:p14="http://schemas.microsoft.com/office/powerpoint/2010/main" val="2053687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76D5C-1508-9F4C-AA67-7C0C9BCF9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9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big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C7E9-FCC8-9843-8454-D9ABF7A35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Historically there are many.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many species are there?</a:t>
            </a:r>
          </a:p>
          <a:p>
            <a:endParaRPr lang="en-US" dirty="0"/>
          </a:p>
          <a:p>
            <a:r>
              <a:rPr lang="en-US" dirty="0"/>
              <a:t>What are the distributions of these species?</a:t>
            </a:r>
          </a:p>
          <a:p>
            <a:endParaRPr lang="en-US" dirty="0"/>
          </a:p>
          <a:p>
            <a:r>
              <a:rPr lang="en-US" dirty="0"/>
              <a:t>What do these species do?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Can we accurately understand (model) an ecosystem?</a:t>
            </a:r>
          </a:p>
          <a:p>
            <a:endParaRPr lang="en-US" dirty="0"/>
          </a:p>
          <a:p>
            <a:r>
              <a:rPr lang="en-US" dirty="0"/>
              <a:t>Can we do this for the entire biosphere?</a:t>
            </a:r>
          </a:p>
        </p:txBody>
      </p:sp>
    </p:spTree>
    <p:extLst>
      <p:ext uri="{BB962C8B-B14F-4D97-AF65-F5344CB8AC3E}">
        <p14:creationId xmlns:p14="http://schemas.microsoft.com/office/powerpoint/2010/main" val="148022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6EA99-AB94-F44F-AC77-F9CCC2C557A2}"/>
              </a:ext>
            </a:extLst>
          </p:cNvPr>
          <p:cNvSpPr txBox="1"/>
          <p:nvPr/>
        </p:nvSpPr>
        <p:spPr>
          <a:xfrm>
            <a:off x="2379446" y="6049224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208974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BF8EB-A77D-9747-944D-32578AB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1" y="3591555"/>
            <a:ext cx="3220473" cy="215033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3F3F04-AC87-154A-8C32-E090D8A8E716}"/>
              </a:ext>
            </a:extLst>
          </p:cNvPr>
          <p:cNvSpPr/>
          <p:nvPr/>
        </p:nvSpPr>
        <p:spPr>
          <a:xfrm>
            <a:off x="4897068" y="4263311"/>
            <a:ext cx="833718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43E6-43E6-2E43-A844-4C9070C30169}"/>
              </a:ext>
            </a:extLst>
          </p:cNvPr>
          <p:cNvSpPr txBox="1"/>
          <p:nvPr/>
        </p:nvSpPr>
        <p:spPr>
          <a:xfrm>
            <a:off x="2379446" y="6049224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1990s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0B34E-239A-034E-B8D0-682C5BEDDB6B}"/>
              </a:ext>
            </a:extLst>
          </p:cNvPr>
          <p:cNvSpPr txBox="1"/>
          <p:nvPr/>
        </p:nvSpPr>
        <p:spPr>
          <a:xfrm>
            <a:off x="6513194" y="6049224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2010s</a:t>
            </a:r>
          </a:p>
        </p:txBody>
      </p:sp>
    </p:spTree>
    <p:extLst>
      <p:ext uri="{BB962C8B-B14F-4D97-AF65-F5344CB8AC3E}">
        <p14:creationId xmlns:p14="http://schemas.microsoft.com/office/powerpoint/2010/main" val="257328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BF8EB-A77D-9747-944D-32578AB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1" y="3591555"/>
            <a:ext cx="3220473" cy="215033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3F3F04-AC87-154A-8C32-E090D8A8E716}"/>
              </a:ext>
            </a:extLst>
          </p:cNvPr>
          <p:cNvSpPr/>
          <p:nvPr/>
        </p:nvSpPr>
        <p:spPr>
          <a:xfrm>
            <a:off x="4897068" y="4263311"/>
            <a:ext cx="833718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F43E6-43E6-2E43-A844-4C9070C30169}"/>
              </a:ext>
            </a:extLst>
          </p:cNvPr>
          <p:cNvSpPr txBox="1"/>
          <p:nvPr/>
        </p:nvSpPr>
        <p:spPr>
          <a:xfrm>
            <a:off x="2379446" y="6049224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£2,000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0B34E-239A-034E-B8D0-682C5BEDDB6B}"/>
              </a:ext>
            </a:extLst>
          </p:cNvPr>
          <p:cNvSpPr txBox="1"/>
          <p:nvPr/>
        </p:nvSpPr>
        <p:spPr>
          <a:xfrm>
            <a:off x="6513194" y="6049224"/>
            <a:ext cx="180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£25</a:t>
            </a:r>
          </a:p>
        </p:txBody>
      </p:sp>
    </p:spTree>
    <p:extLst>
      <p:ext uri="{BB962C8B-B14F-4D97-AF65-F5344CB8AC3E}">
        <p14:creationId xmlns:p14="http://schemas.microsoft.com/office/powerpoint/2010/main" val="329389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BF8EB-A77D-9747-944D-32578AB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1" y="3591555"/>
            <a:ext cx="3220473" cy="215033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3F3F04-AC87-154A-8C32-E090D8A8E716}"/>
              </a:ext>
            </a:extLst>
          </p:cNvPr>
          <p:cNvSpPr/>
          <p:nvPr/>
        </p:nvSpPr>
        <p:spPr>
          <a:xfrm>
            <a:off x="4897068" y="4263311"/>
            <a:ext cx="833718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0B34E-239A-034E-B8D0-682C5BEDDB6B}"/>
              </a:ext>
            </a:extLst>
          </p:cNvPr>
          <p:cNvSpPr txBox="1"/>
          <p:nvPr/>
        </p:nvSpPr>
        <p:spPr>
          <a:xfrm>
            <a:off x="5730786" y="6049224"/>
            <a:ext cx="329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8x cheaper</a:t>
            </a:r>
          </a:p>
        </p:txBody>
      </p:sp>
    </p:spTree>
    <p:extLst>
      <p:ext uri="{BB962C8B-B14F-4D97-AF65-F5344CB8AC3E}">
        <p14:creationId xmlns:p14="http://schemas.microsoft.com/office/powerpoint/2010/main" val="90083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BF8EB-A77D-9747-944D-32578AB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1" y="3591555"/>
            <a:ext cx="3220473" cy="215033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3F3F04-AC87-154A-8C32-E090D8A8E716}"/>
              </a:ext>
            </a:extLst>
          </p:cNvPr>
          <p:cNvSpPr/>
          <p:nvPr/>
        </p:nvSpPr>
        <p:spPr>
          <a:xfrm>
            <a:off x="4897068" y="4263311"/>
            <a:ext cx="833718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0B34E-239A-034E-B8D0-682C5BEDDB6B}"/>
              </a:ext>
            </a:extLst>
          </p:cNvPr>
          <p:cNvSpPr txBox="1"/>
          <p:nvPr/>
        </p:nvSpPr>
        <p:spPr>
          <a:xfrm>
            <a:off x="5730786" y="6049224"/>
            <a:ext cx="329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720x more calculations per second</a:t>
            </a:r>
          </a:p>
        </p:txBody>
      </p:sp>
    </p:spTree>
    <p:extLst>
      <p:ext uri="{BB962C8B-B14F-4D97-AF65-F5344CB8AC3E}">
        <p14:creationId xmlns:p14="http://schemas.microsoft.com/office/powerpoint/2010/main" val="149143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 </a:t>
            </a:r>
            <a:r>
              <a:rPr lang="en-GB" dirty="0"/>
              <a:t>≈ </a:t>
            </a:r>
            <a:r>
              <a:rPr lang="en-GB" dirty="0" err="1"/>
              <a:t>x</a:t>
            </a:r>
            <a:r>
              <a:rPr lang="en-GB" baseline="30000" dirty="0" err="1"/>
              <a:t>n</a:t>
            </a:r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Fewer dimensions allows for significantly faster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B5B48-6CE6-0142-81AC-A11550B3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7" y="3591555"/>
            <a:ext cx="2314264" cy="2150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BF8EB-A77D-9747-944D-32578AB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11" y="3591555"/>
            <a:ext cx="3220473" cy="215033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3F3F04-AC87-154A-8C32-E090D8A8E716}"/>
              </a:ext>
            </a:extLst>
          </p:cNvPr>
          <p:cNvSpPr/>
          <p:nvPr/>
        </p:nvSpPr>
        <p:spPr>
          <a:xfrm>
            <a:off x="4897068" y="4263311"/>
            <a:ext cx="833718" cy="806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0B34E-239A-034E-B8D0-682C5BEDDB6B}"/>
              </a:ext>
            </a:extLst>
          </p:cNvPr>
          <p:cNvSpPr txBox="1"/>
          <p:nvPr/>
        </p:nvSpPr>
        <p:spPr>
          <a:xfrm>
            <a:off x="5730786" y="6049224"/>
            <a:ext cx="329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 1,500x more RAM</a:t>
            </a:r>
          </a:p>
        </p:txBody>
      </p:sp>
    </p:spTree>
    <p:extLst>
      <p:ext uri="{BB962C8B-B14F-4D97-AF65-F5344CB8AC3E}">
        <p14:creationId xmlns:p14="http://schemas.microsoft.com/office/powerpoint/2010/main" val="239985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664451"/>
            <a:ext cx="6589199" cy="1280890"/>
          </a:xfrm>
        </p:spPr>
        <p:txBody>
          <a:bodyPr/>
          <a:lstStyle/>
          <a:p>
            <a:r>
              <a:rPr lang="en-US" dirty="0"/>
              <a:t>Correcting for inflation..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Increase in computational power per £: 57,600x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about 1/4000 of the energy</a:t>
            </a:r>
          </a:p>
        </p:txBody>
      </p:sp>
    </p:spTree>
    <p:extLst>
      <p:ext uri="{BB962C8B-B14F-4D97-AF65-F5344CB8AC3E}">
        <p14:creationId xmlns:p14="http://schemas.microsoft.com/office/powerpoint/2010/main" val="44237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664451"/>
            <a:ext cx="6589199" cy="1280890"/>
          </a:xfrm>
        </p:spPr>
        <p:txBody>
          <a:bodyPr/>
          <a:lstStyle/>
          <a:p>
            <a:r>
              <a:rPr lang="en-US" dirty="0"/>
              <a:t>Correcting for inflation..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Increase in computational power per £: 57,600x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about 1/4000 of the energy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Disposable super computer than can be battery/solar powered.</a:t>
            </a:r>
          </a:p>
        </p:txBody>
      </p:sp>
    </p:spTree>
    <p:extLst>
      <p:ext uri="{BB962C8B-B14F-4D97-AF65-F5344CB8AC3E}">
        <p14:creationId xmlns:p14="http://schemas.microsoft.com/office/powerpoint/2010/main" val="2327359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AA17BC-8B4B-8D44-9708-6EE4FDB29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12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resource</a:t>
            </a:r>
            <a:r>
              <a:rPr lang="en-US" b="1" dirty="0"/>
              <a:t>, </a:t>
            </a:r>
            <a:r>
              <a:rPr lang="en-US" dirty="0"/>
              <a:t>pressure to partition</a:t>
            </a:r>
          </a:p>
        </p:txBody>
      </p:sp>
    </p:spTree>
    <p:extLst>
      <p:ext uri="{BB962C8B-B14F-4D97-AF65-F5344CB8AC3E}">
        <p14:creationId xmlns:p14="http://schemas.microsoft.com/office/powerpoint/2010/main" val="4082128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everything?</a:t>
            </a:r>
          </a:p>
        </p:txBody>
      </p:sp>
    </p:spTree>
    <p:extLst>
      <p:ext uri="{BB962C8B-B14F-4D97-AF65-F5344CB8AC3E}">
        <p14:creationId xmlns:p14="http://schemas.microsoft.com/office/powerpoint/2010/main" val="60254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resource</a:t>
            </a:r>
            <a:r>
              <a:rPr lang="en-US" b="1" dirty="0"/>
              <a:t>, </a:t>
            </a:r>
            <a:r>
              <a:rPr lang="en-US" dirty="0"/>
              <a:t>pressure to partition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Frequency of calls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97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resource</a:t>
            </a:r>
            <a:r>
              <a:rPr lang="en-US" b="1" dirty="0"/>
              <a:t>, </a:t>
            </a:r>
            <a:r>
              <a:rPr lang="en-US" dirty="0"/>
              <a:t>pressure to partition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Frequency of calls</a:t>
            </a:r>
          </a:p>
          <a:p>
            <a:endParaRPr lang="en-US" dirty="0"/>
          </a:p>
          <a:p>
            <a:r>
              <a:rPr lang="en-US" dirty="0"/>
              <a:t>Time of calls (time of year; time of day)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95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Limited resource</a:t>
            </a:r>
            <a:r>
              <a:rPr lang="en-US" b="1" dirty="0"/>
              <a:t>, </a:t>
            </a:r>
            <a:r>
              <a:rPr lang="en-US" dirty="0"/>
              <a:t>pressure to partition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Frequency of calls</a:t>
            </a:r>
          </a:p>
          <a:p>
            <a:endParaRPr lang="en-US" dirty="0"/>
          </a:p>
          <a:p>
            <a:r>
              <a:rPr lang="en-US" dirty="0"/>
              <a:t>Time of calls (time of year; time of day)</a:t>
            </a:r>
          </a:p>
          <a:p>
            <a:endParaRPr lang="en-US" dirty="0"/>
          </a:p>
          <a:p>
            <a:r>
              <a:rPr lang="en-US" dirty="0"/>
              <a:t>Structure of calls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47571-919A-1A4A-9BF1-A9EDF546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10" y="5055811"/>
            <a:ext cx="2825719" cy="150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C780D-5D6F-1248-8176-7459771F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07" y="5055811"/>
            <a:ext cx="2825719" cy="15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2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3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  <a:p>
            <a:r>
              <a:rPr lang="en-US" dirty="0"/>
              <a:t>Song is stereotypical/neurologically controlled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2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  <a:p>
            <a:r>
              <a:rPr lang="en-US" dirty="0"/>
              <a:t>Song is stereotypical/neurologically controlled</a:t>
            </a:r>
            <a:br>
              <a:rPr lang="en-US" dirty="0"/>
            </a:br>
            <a:r>
              <a:rPr lang="en-US" dirty="0"/>
              <a:t>INATE not LEARNED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07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  <a:p>
            <a:r>
              <a:rPr lang="en-US" dirty="0"/>
              <a:t>Song is stereotypical/neurologically controlled</a:t>
            </a:r>
            <a:br>
              <a:rPr lang="en-US" dirty="0"/>
            </a:br>
            <a:r>
              <a:rPr lang="en-US" dirty="0"/>
              <a:t>INATE not LEARNED</a:t>
            </a:r>
          </a:p>
          <a:p>
            <a:endParaRPr lang="en-US" dirty="0"/>
          </a:p>
          <a:p>
            <a:r>
              <a:rPr lang="en-US" dirty="0"/>
              <a:t>Major cause of variation is temperature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62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  <a:p>
            <a:r>
              <a:rPr lang="en-US" dirty="0"/>
              <a:t>Song is stereotypical/neurologically controlled</a:t>
            </a:r>
            <a:br>
              <a:rPr lang="en-US" dirty="0"/>
            </a:br>
            <a:r>
              <a:rPr lang="en-US" dirty="0"/>
              <a:t>INATE not LEARNED</a:t>
            </a:r>
          </a:p>
          <a:p>
            <a:endParaRPr lang="en-US" dirty="0"/>
          </a:p>
          <a:p>
            <a:r>
              <a:rPr lang="en-US" dirty="0"/>
              <a:t>Major cause of variation is temperature </a:t>
            </a:r>
            <a:br>
              <a:rPr lang="en-US" dirty="0"/>
            </a:br>
            <a:r>
              <a:rPr lang="en-US" dirty="0"/>
              <a:t>PREDICTABLE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8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The case for Orthoptera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Tradition as model organisms (ALRC)</a:t>
            </a:r>
          </a:p>
          <a:p>
            <a:endParaRPr lang="en-US" dirty="0"/>
          </a:p>
          <a:p>
            <a:r>
              <a:rPr lang="en-US" dirty="0"/>
              <a:t>Song is stereotypical/neurologically controlled</a:t>
            </a:r>
            <a:br>
              <a:rPr lang="en-US" dirty="0"/>
            </a:br>
            <a:r>
              <a:rPr lang="en-US" dirty="0"/>
              <a:t>INATE not LEARNED</a:t>
            </a:r>
          </a:p>
          <a:p>
            <a:endParaRPr lang="en-US" dirty="0"/>
          </a:p>
          <a:p>
            <a:r>
              <a:rPr lang="en-US" dirty="0"/>
              <a:t>Major cause of variation is temperature </a:t>
            </a:r>
            <a:br>
              <a:rPr lang="en-US" dirty="0"/>
            </a:br>
            <a:r>
              <a:rPr lang="en-US" dirty="0"/>
              <a:t>PREDICTABLE</a:t>
            </a:r>
          </a:p>
          <a:p>
            <a:endParaRPr lang="en-US" dirty="0"/>
          </a:p>
          <a:p>
            <a:r>
              <a:rPr lang="en-US" dirty="0"/>
              <a:t>Calling song attracts mates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72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What should we automate?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what people can’t 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work in human-audible and ultrasound simultaneously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66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everything?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4C614-876F-604A-B028-D04D07ECB44C}"/>
              </a:ext>
            </a:extLst>
          </p:cNvPr>
          <p:cNvSpPr txBox="1"/>
          <p:nvPr/>
        </p:nvSpPr>
        <p:spPr>
          <a:xfrm>
            <a:off x="2678596" y="2921168"/>
            <a:ext cx="3786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No.</a:t>
            </a:r>
          </a:p>
        </p:txBody>
      </p:sp>
    </p:spTree>
    <p:extLst>
      <p:ext uri="{BB962C8B-B14F-4D97-AF65-F5344CB8AC3E}">
        <p14:creationId xmlns:p14="http://schemas.microsoft.com/office/powerpoint/2010/main" val="84135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What should we automate?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what people can’t 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work in human-audible and ultrasound simultaneously</a:t>
            </a:r>
          </a:p>
          <a:p>
            <a:endParaRPr lang="en-US" dirty="0"/>
          </a:p>
          <a:p>
            <a:r>
              <a:rPr lang="en-US" dirty="0"/>
              <a:t>Can do 24/7 for a week without sleeping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4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Major concerns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Unaccountable</a:t>
            </a:r>
          </a:p>
        </p:txBody>
      </p:sp>
    </p:spTree>
    <p:extLst>
      <p:ext uri="{BB962C8B-B14F-4D97-AF65-F5344CB8AC3E}">
        <p14:creationId xmlns:p14="http://schemas.microsoft.com/office/powerpoint/2010/main" val="421905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Major concerns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Unaccountable</a:t>
            </a:r>
            <a:br>
              <a:rPr lang="en-US" dirty="0"/>
            </a:br>
            <a:r>
              <a:rPr lang="en-US" dirty="0"/>
              <a:t>How did the computer reach that conclusion?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Error rate</a:t>
            </a:r>
            <a:br>
              <a:rPr lang="en-US" dirty="0"/>
            </a:br>
            <a:r>
              <a:rPr lang="en-US" dirty="0"/>
              <a:t>How do we know the computer is right? (False positive / false negative)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4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Major concerns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Unaccountable</a:t>
            </a:r>
            <a:br>
              <a:rPr lang="en-US" dirty="0"/>
            </a:br>
            <a:r>
              <a:rPr lang="en-US" dirty="0"/>
              <a:t>How did the computer reach that conclusion?</a:t>
            </a:r>
            <a:br>
              <a:rPr lang="en-US" dirty="0"/>
            </a:br>
            <a:r>
              <a:rPr lang="en-US" sz="1600" b="1" dirty="0">
                <a:solidFill>
                  <a:srgbClr val="FF0000"/>
                </a:solidFill>
              </a:rPr>
              <a:t>If we choose how it makes a decision, we can make it explain how I got there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Error rate</a:t>
            </a:r>
            <a:br>
              <a:rPr lang="en-US" dirty="0"/>
            </a:br>
            <a:r>
              <a:rPr lang="en-US" dirty="0"/>
              <a:t>How do we know the computer is right? (False positive / false negative)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FF0000"/>
                </a:solidFill>
              </a:rPr>
              <a:t>We can test this and get reliable numbers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88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What do people do?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Unaccountable</a:t>
            </a:r>
            <a:br>
              <a:rPr lang="en-US" dirty="0"/>
            </a:br>
            <a:r>
              <a:rPr lang="en-US" dirty="0"/>
              <a:t>How did the computer reach that conclusion?</a:t>
            </a:r>
            <a:br>
              <a:rPr lang="en-US" dirty="0"/>
            </a:br>
            <a:r>
              <a:rPr lang="en-US" sz="1600" b="1" dirty="0">
                <a:solidFill>
                  <a:srgbClr val="FF0000"/>
                </a:solidFill>
              </a:rPr>
              <a:t>If we choose how it makes a decision, we can make it explain how I got there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5CA800"/>
                </a:solidFill>
              </a:rPr>
              <a:t>Cite the published key / collection used to make ID</a:t>
            </a:r>
            <a:endParaRPr lang="en-US" sz="1600" dirty="0"/>
          </a:p>
          <a:p>
            <a:r>
              <a:rPr lang="en-US" dirty="0"/>
              <a:t>Error rate</a:t>
            </a:r>
            <a:br>
              <a:rPr lang="en-US" dirty="0"/>
            </a:br>
            <a:r>
              <a:rPr lang="en-US" dirty="0"/>
              <a:t>How do we know the computer is right? (False positive / false negative)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FF0000"/>
                </a:solidFill>
              </a:rPr>
              <a:t>We can test this and get reliable numbers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5CA800"/>
                </a:solidFill>
              </a:rPr>
              <a:t>Relies on every study depositing voucher specimens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74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an awful lot of publications that don’t link their results to voucher specimens, keys, sound recordings, or anything else</a:t>
            </a:r>
          </a:p>
        </p:txBody>
      </p:sp>
    </p:spTree>
    <p:extLst>
      <p:ext uri="{BB962C8B-B14F-4D97-AF65-F5344CB8AC3E}">
        <p14:creationId xmlns:p14="http://schemas.microsoft.com/office/powerpoint/2010/main" val="4166642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Automated systems can do this on their own</a:t>
            </a:r>
          </a:p>
        </p:txBody>
      </p:sp>
    </p:spTree>
    <p:extLst>
      <p:ext uri="{BB962C8B-B14F-4D97-AF65-F5344CB8AC3E}">
        <p14:creationId xmlns:p14="http://schemas.microsoft.com/office/powerpoint/2010/main" val="2333361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Major concerns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Unaccountable</a:t>
            </a:r>
            <a:br>
              <a:rPr lang="en-US" dirty="0"/>
            </a:br>
            <a:r>
              <a:rPr lang="en-US" dirty="0"/>
              <a:t>How did the computer reach that conclusion?</a:t>
            </a:r>
            <a:br>
              <a:rPr lang="en-US" dirty="0"/>
            </a:br>
            <a:r>
              <a:rPr lang="en-US" sz="1600" b="1" dirty="0">
                <a:solidFill>
                  <a:srgbClr val="FF0000"/>
                </a:solidFill>
              </a:rPr>
              <a:t>If we choose how it makes a decision, we can make it explain how I got there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5CA800"/>
                </a:solidFill>
              </a:rPr>
              <a:t>Cite the published key / collection used to make ID</a:t>
            </a:r>
            <a:br>
              <a:rPr lang="en-US" sz="1600" b="1" dirty="0">
                <a:solidFill>
                  <a:srgbClr val="5CA800"/>
                </a:solidFill>
              </a:rPr>
            </a:br>
            <a:r>
              <a:rPr lang="en-US" sz="1600" b="1" dirty="0">
                <a:solidFill>
                  <a:srgbClr val="0070C0"/>
                </a:solidFill>
              </a:rPr>
              <a:t>Cite the algorithm and it’s version used to make the ID</a:t>
            </a:r>
            <a:endParaRPr lang="en-US" sz="1600" dirty="0"/>
          </a:p>
          <a:p>
            <a:r>
              <a:rPr lang="en-US" dirty="0"/>
              <a:t>Error rate</a:t>
            </a:r>
            <a:br>
              <a:rPr lang="en-US" dirty="0"/>
            </a:br>
            <a:r>
              <a:rPr lang="en-US" dirty="0"/>
              <a:t>How do we know the computer is right? (False positive / false negative)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FF0000"/>
                </a:solidFill>
              </a:rPr>
              <a:t>We can test this and get reliable numbers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en-US" sz="1600" b="1" dirty="0">
                <a:solidFill>
                  <a:srgbClr val="5CA800"/>
                </a:solidFill>
              </a:rPr>
              <a:t>Relies on every study depositing voucher specimens</a:t>
            </a:r>
            <a:br>
              <a:rPr lang="en-US" sz="1600" b="1" dirty="0">
                <a:solidFill>
                  <a:srgbClr val="5CA800"/>
                </a:solidFill>
              </a:rPr>
            </a:br>
            <a:r>
              <a:rPr lang="en-US" sz="1600" b="1" dirty="0">
                <a:solidFill>
                  <a:srgbClr val="5CA800"/>
                </a:solidFill>
              </a:rPr>
              <a:t>	</a:t>
            </a:r>
            <a:r>
              <a:rPr lang="en-US" sz="1600" b="1" dirty="0">
                <a:solidFill>
                  <a:srgbClr val="0070C0"/>
                </a:solidFill>
              </a:rPr>
              <a:t>Automatically submit sample sound files to a repository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43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2888356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0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species are there?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C9DE1-89C4-8F49-8A68-C8F44BB7D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5" r="3605"/>
          <a:stretch/>
        </p:blipFill>
        <p:spPr>
          <a:xfrm>
            <a:off x="2057400" y="2756646"/>
            <a:ext cx="6831106" cy="17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1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49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r>
              <a:rPr lang="en-US" dirty="0"/>
              <a:t>Limited to presence or absence </a:t>
            </a:r>
          </a:p>
        </p:txBody>
      </p:sp>
    </p:spTree>
    <p:extLst>
      <p:ext uri="{BB962C8B-B14F-4D97-AF65-F5344CB8AC3E}">
        <p14:creationId xmlns:p14="http://schemas.microsoft.com/office/powerpoint/2010/main" val="43934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r>
              <a:rPr lang="en-US" dirty="0"/>
              <a:t>Limited to presence or absence </a:t>
            </a:r>
          </a:p>
          <a:p>
            <a:pPr lvl="1"/>
            <a:r>
              <a:rPr lang="en-US" dirty="0"/>
              <a:t>Hard to estimate abundance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28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r>
              <a:rPr lang="en-US" dirty="0"/>
              <a:t>Limited to presence or absence </a:t>
            </a:r>
          </a:p>
          <a:p>
            <a:pPr lvl="1"/>
            <a:r>
              <a:rPr lang="en-US" dirty="0"/>
              <a:t>Hard to estimate abundance</a:t>
            </a:r>
          </a:p>
          <a:p>
            <a:pPr lvl="1"/>
            <a:endParaRPr lang="en-US" dirty="0"/>
          </a:p>
          <a:p>
            <a:r>
              <a:rPr lang="en-US" dirty="0"/>
              <a:t>Systems are naive</a:t>
            </a:r>
          </a:p>
        </p:txBody>
      </p:sp>
    </p:spTree>
    <p:extLst>
      <p:ext uri="{BB962C8B-B14F-4D97-AF65-F5344CB8AC3E}">
        <p14:creationId xmlns:p14="http://schemas.microsoft.com/office/powerpoint/2010/main" val="1121981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r>
              <a:rPr lang="en-US" dirty="0"/>
              <a:t>Limited to presence or absence </a:t>
            </a:r>
          </a:p>
          <a:p>
            <a:pPr lvl="1"/>
            <a:r>
              <a:rPr lang="en-US" dirty="0"/>
              <a:t>Hard to estimate abundance</a:t>
            </a:r>
          </a:p>
          <a:p>
            <a:pPr lvl="1"/>
            <a:endParaRPr lang="en-US" dirty="0"/>
          </a:p>
          <a:p>
            <a:r>
              <a:rPr lang="en-US" dirty="0"/>
              <a:t>Systems are naïve</a:t>
            </a:r>
          </a:p>
          <a:p>
            <a:pPr lvl="1"/>
            <a:r>
              <a:rPr lang="en-US" dirty="0"/>
              <a:t>Not aware of the distribution/behavior/</a:t>
            </a:r>
            <a:r>
              <a:rPr lang="en-US" dirty="0" err="1"/>
              <a:t>etc</a:t>
            </a:r>
            <a:r>
              <a:rPr lang="en-US" dirty="0"/>
              <a:t> of the species they monitor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41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r>
              <a:rPr lang="en-US" dirty="0"/>
              <a:t>Accuracy of species ID for a UK site is 70-100%</a:t>
            </a:r>
          </a:p>
          <a:p>
            <a:pPr lvl="1"/>
            <a:r>
              <a:rPr lang="en-US" dirty="0"/>
              <a:t>Several estimates of expert ID are inside this range</a:t>
            </a:r>
          </a:p>
          <a:p>
            <a:pPr lvl="1"/>
            <a:endParaRPr lang="en-US" dirty="0"/>
          </a:p>
          <a:p>
            <a:r>
              <a:rPr lang="en-US" dirty="0"/>
              <a:t>Limited to presence or absence </a:t>
            </a:r>
          </a:p>
          <a:p>
            <a:pPr lvl="1"/>
            <a:r>
              <a:rPr lang="en-US" dirty="0"/>
              <a:t>Hard to estimate abundance</a:t>
            </a:r>
          </a:p>
          <a:p>
            <a:pPr lvl="1"/>
            <a:endParaRPr lang="en-US" dirty="0"/>
          </a:p>
          <a:p>
            <a:r>
              <a:rPr lang="en-US" dirty="0"/>
              <a:t>Systems are naïve</a:t>
            </a:r>
          </a:p>
          <a:p>
            <a:pPr lvl="1"/>
            <a:r>
              <a:rPr lang="en-US" dirty="0"/>
              <a:t>Not aware of the distribution/behavior/</a:t>
            </a:r>
            <a:r>
              <a:rPr lang="en-US" dirty="0" err="1"/>
              <a:t>etc</a:t>
            </a:r>
            <a:r>
              <a:rPr lang="en-US" dirty="0"/>
              <a:t> of the species they monitor</a:t>
            </a:r>
          </a:p>
          <a:p>
            <a:pPr lvl="1"/>
            <a:r>
              <a:rPr lang="en-US" dirty="0"/>
              <a:t>Only aware of a handful of species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65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5F18E-48A3-0E4C-AEC7-A34AEFF8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07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systems less naive</a:t>
            </a:r>
          </a:p>
        </p:txBody>
      </p:sp>
    </p:spTree>
    <p:extLst>
      <p:ext uri="{BB962C8B-B14F-4D97-AF65-F5344CB8AC3E}">
        <p14:creationId xmlns:p14="http://schemas.microsoft.com/office/powerpoint/2010/main" val="3672514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systems less naïve</a:t>
            </a:r>
          </a:p>
          <a:p>
            <a:r>
              <a:rPr lang="en-US" dirty="0"/>
              <a:t>Account for species distribution and acoustic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1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systems less naïve</a:t>
            </a:r>
          </a:p>
          <a:p>
            <a:r>
              <a:rPr lang="en-US" dirty="0"/>
              <a:t>Account for species distribution and acoustic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Figure out how to get a measure of abundance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8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distributions of species?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EEBC2-09B8-8A42-AB4D-E929D2F5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01" y="2500431"/>
            <a:ext cx="7007497" cy="1857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A9D87-ED43-C249-BD52-ADF10A93AC80}"/>
              </a:ext>
            </a:extLst>
          </p:cNvPr>
          <p:cNvSpPr txBox="1"/>
          <p:nvPr/>
        </p:nvSpPr>
        <p:spPr>
          <a:xfrm>
            <a:off x="4887594" y="6233890"/>
            <a:ext cx="406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Sutton, Beckmann &amp; Nelson (2017)</a:t>
            </a:r>
          </a:p>
        </p:txBody>
      </p:sp>
    </p:spTree>
    <p:extLst>
      <p:ext uri="{BB962C8B-B14F-4D97-AF65-F5344CB8AC3E}">
        <p14:creationId xmlns:p14="http://schemas.microsoft.com/office/powerpoint/2010/main" val="185478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systems less naïve</a:t>
            </a:r>
          </a:p>
          <a:p>
            <a:r>
              <a:rPr lang="en-US" dirty="0"/>
              <a:t>Account for species distribution and acoustic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Figure out how to get a measure of abundance</a:t>
            </a:r>
          </a:p>
          <a:p>
            <a:r>
              <a:rPr lang="en-US" dirty="0"/>
              <a:t>Some work happening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34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16F875-2E04-1A4D-A04E-2AF00D3F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87388"/>
            <a:ext cx="6591985" cy="4415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systems less naïve</a:t>
            </a:r>
          </a:p>
          <a:p>
            <a:r>
              <a:rPr lang="en-US" dirty="0"/>
              <a:t>Account for species distribution and acoustic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Figure out how to get a measure of abundance</a:t>
            </a:r>
          </a:p>
          <a:p>
            <a:r>
              <a:rPr lang="en-US" dirty="0"/>
              <a:t>Some work happening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deal with songs of unknown species?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78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961D3-9638-6640-B55A-E2DF80039033}"/>
              </a:ext>
            </a:extLst>
          </p:cNvPr>
          <p:cNvSpPr/>
          <p:nvPr/>
        </p:nvSpPr>
        <p:spPr>
          <a:xfrm>
            <a:off x="544286" y="2188028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Song Detection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1535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961D3-9638-6640-B55A-E2DF80039033}"/>
              </a:ext>
            </a:extLst>
          </p:cNvPr>
          <p:cNvSpPr/>
          <p:nvPr/>
        </p:nvSpPr>
        <p:spPr>
          <a:xfrm>
            <a:off x="544286" y="2188028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Song Detection and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63508-7AF5-224C-B9B7-FB88B5C7C873}"/>
              </a:ext>
            </a:extLst>
          </p:cNvPr>
          <p:cNvCxnSpPr/>
          <p:nvPr/>
        </p:nvCxnSpPr>
        <p:spPr>
          <a:xfrm>
            <a:off x="3004457" y="2579914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978C661-A76A-5C4B-B8CC-D75CA8BFB313}"/>
              </a:ext>
            </a:extLst>
          </p:cNvPr>
          <p:cNvSpPr/>
          <p:nvPr/>
        </p:nvSpPr>
        <p:spPr>
          <a:xfrm>
            <a:off x="3483429" y="2188028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5BDEB-E881-6C4E-813E-E2BD1C0F5D18}"/>
              </a:ext>
            </a:extLst>
          </p:cNvPr>
          <p:cNvSpPr/>
          <p:nvPr/>
        </p:nvSpPr>
        <p:spPr>
          <a:xfrm>
            <a:off x="3483429" y="2650671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198FB-B109-1745-B0C6-450D8AD51DB1}"/>
              </a:ext>
            </a:extLst>
          </p:cNvPr>
          <p:cNvSpPr/>
          <p:nvPr/>
        </p:nvSpPr>
        <p:spPr>
          <a:xfrm>
            <a:off x="3483429" y="3113314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Orthoptera</a:t>
            </a:r>
          </a:p>
        </p:txBody>
      </p:sp>
    </p:spTree>
    <p:extLst>
      <p:ext uri="{BB962C8B-B14F-4D97-AF65-F5344CB8AC3E}">
        <p14:creationId xmlns:p14="http://schemas.microsoft.com/office/powerpoint/2010/main" val="3130412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961D3-9638-6640-B55A-E2DF80039033}"/>
              </a:ext>
            </a:extLst>
          </p:cNvPr>
          <p:cNvSpPr/>
          <p:nvPr/>
        </p:nvSpPr>
        <p:spPr>
          <a:xfrm>
            <a:off x="544286" y="2188028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Song Detection and Classification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E63508-7AF5-224C-B9B7-FB88B5C7C873}"/>
              </a:ext>
            </a:extLst>
          </p:cNvPr>
          <p:cNvCxnSpPr/>
          <p:nvPr/>
        </p:nvCxnSpPr>
        <p:spPr>
          <a:xfrm>
            <a:off x="3004457" y="2579914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978C661-A76A-5C4B-B8CC-D75CA8BFB313}"/>
              </a:ext>
            </a:extLst>
          </p:cNvPr>
          <p:cNvSpPr/>
          <p:nvPr/>
        </p:nvSpPr>
        <p:spPr>
          <a:xfrm>
            <a:off x="3483429" y="2188028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A5BDEB-E881-6C4E-813E-E2BD1C0F5D18}"/>
              </a:ext>
            </a:extLst>
          </p:cNvPr>
          <p:cNvSpPr/>
          <p:nvPr/>
        </p:nvSpPr>
        <p:spPr>
          <a:xfrm>
            <a:off x="3483429" y="2650671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198FB-B109-1745-B0C6-450D8AD51DB1}"/>
              </a:ext>
            </a:extLst>
          </p:cNvPr>
          <p:cNvSpPr/>
          <p:nvPr/>
        </p:nvSpPr>
        <p:spPr>
          <a:xfrm>
            <a:off x="3483429" y="3113314"/>
            <a:ext cx="2307771" cy="39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Orthoptera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763C7F-810C-5F41-A716-8A7D20CA2127}"/>
              </a:ext>
            </a:extLst>
          </p:cNvPr>
          <p:cNvCxnSpPr/>
          <p:nvPr/>
        </p:nvCxnSpPr>
        <p:spPr>
          <a:xfrm>
            <a:off x="5921829" y="3298371"/>
            <a:ext cx="326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6422572" y="2803069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362094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791315" y="2356754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B96-B4C3-DA46-854B-11CA354025EA}"/>
              </a:ext>
            </a:extLst>
          </p:cNvPr>
          <p:cNvSpPr/>
          <p:nvPr/>
        </p:nvSpPr>
        <p:spPr>
          <a:xfrm>
            <a:off x="791315" y="3826327"/>
            <a:ext cx="7982572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 Engine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B61FB-3068-CE49-AEF5-46FD01E81890}"/>
              </a:ext>
            </a:extLst>
          </p:cNvPr>
          <p:cNvCxnSpPr>
            <a:cxnSpLocks/>
          </p:cNvCxnSpPr>
          <p:nvPr/>
        </p:nvCxnSpPr>
        <p:spPr>
          <a:xfrm>
            <a:off x="1945200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824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791315" y="2403020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B96-B4C3-DA46-854B-11CA354025EA}"/>
              </a:ext>
            </a:extLst>
          </p:cNvPr>
          <p:cNvSpPr/>
          <p:nvPr/>
        </p:nvSpPr>
        <p:spPr>
          <a:xfrm>
            <a:off x="791315" y="3826327"/>
            <a:ext cx="7982572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 Engine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B61FB-3068-CE49-AEF5-46FD01E81890}"/>
              </a:ext>
            </a:extLst>
          </p:cNvPr>
          <p:cNvCxnSpPr>
            <a:cxnSpLocks/>
          </p:cNvCxnSpPr>
          <p:nvPr/>
        </p:nvCxnSpPr>
        <p:spPr>
          <a:xfrm>
            <a:off x="1945200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F8A7F9D-DA84-4342-AFF5-9DD885C99FB0}"/>
              </a:ext>
            </a:extLst>
          </p:cNvPr>
          <p:cNvSpPr/>
          <p:nvPr/>
        </p:nvSpPr>
        <p:spPr>
          <a:xfrm>
            <a:off x="6375686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Acoustic </a:t>
            </a:r>
            <a:r>
              <a:rPr lang="en-US" dirty="0" err="1"/>
              <a:t>Behaviour</a:t>
            </a:r>
            <a:r>
              <a:rPr lang="en-US" dirty="0"/>
              <a:t> Traits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31D19-EAC1-B246-BA98-0EE329790F1F}"/>
              </a:ext>
            </a:extLst>
          </p:cNvPr>
          <p:cNvCxnSpPr>
            <a:cxnSpLocks/>
          </p:cNvCxnSpPr>
          <p:nvPr/>
        </p:nvCxnSpPr>
        <p:spPr>
          <a:xfrm>
            <a:off x="7529571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CB6FED-DCED-724B-ABDE-CA1B1C8A20E1}"/>
              </a:ext>
            </a:extLst>
          </p:cNvPr>
          <p:cNvSpPr/>
          <p:nvPr/>
        </p:nvSpPr>
        <p:spPr>
          <a:xfrm>
            <a:off x="3583500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Phylogeny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A1180-2590-3648-BCF8-E9D1E87E3CAE}"/>
              </a:ext>
            </a:extLst>
          </p:cNvPr>
          <p:cNvCxnSpPr>
            <a:cxnSpLocks/>
          </p:cNvCxnSpPr>
          <p:nvPr/>
        </p:nvCxnSpPr>
        <p:spPr>
          <a:xfrm>
            <a:off x="4737385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4B276-0BA0-634A-BB1E-08A562829CC0}"/>
              </a:ext>
            </a:extLst>
          </p:cNvPr>
          <p:cNvSpPr/>
          <p:nvPr/>
        </p:nvSpPr>
        <p:spPr>
          <a:xfrm>
            <a:off x="791315" y="5249633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Habitat Preferences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32584-12B0-AA4A-A8DC-F797B2554FE5}"/>
              </a:ext>
            </a:extLst>
          </p:cNvPr>
          <p:cNvCxnSpPr>
            <a:cxnSpLocks/>
          </p:cNvCxnSpPr>
          <p:nvPr/>
        </p:nvCxnSpPr>
        <p:spPr>
          <a:xfrm flipV="1">
            <a:off x="1936414" y="4833240"/>
            <a:ext cx="0" cy="30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06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791315" y="2403020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B96-B4C3-DA46-854B-11CA354025EA}"/>
              </a:ext>
            </a:extLst>
          </p:cNvPr>
          <p:cNvSpPr/>
          <p:nvPr/>
        </p:nvSpPr>
        <p:spPr>
          <a:xfrm>
            <a:off x="791315" y="3826327"/>
            <a:ext cx="7982572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 Engine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B61FB-3068-CE49-AEF5-46FD01E81890}"/>
              </a:ext>
            </a:extLst>
          </p:cNvPr>
          <p:cNvCxnSpPr>
            <a:cxnSpLocks/>
          </p:cNvCxnSpPr>
          <p:nvPr/>
        </p:nvCxnSpPr>
        <p:spPr>
          <a:xfrm>
            <a:off x="1945200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F8A7F9D-DA84-4342-AFF5-9DD885C99FB0}"/>
              </a:ext>
            </a:extLst>
          </p:cNvPr>
          <p:cNvSpPr/>
          <p:nvPr/>
        </p:nvSpPr>
        <p:spPr>
          <a:xfrm>
            <a:off x="6375686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Acoustic </a:t>
            </a:r>
            <a:r>
              <a:rPr lang="en-US" dirty="0" err="1"/>
              <a:t>Behaviour</a:t>
            </a:r>
            <a:r>
              <a:rPr lang="en-US" dirty="0"/>
              <a:t> Traits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31D19-EAC1-B246-BA98-0EE329790F1F}"/>
              </a:ext>
            </a:extLst>
          </p:cNvPr>
          <p:cNvCxnSpPr>
            <a:cxnSpLocks/>
          </p:cNvCxnSpPr>
          <p:nvPr/>
        </p:nvCxnSpPr>
        <p:spPr>
          <a:xfrm>
            <a:off x="7529571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CB6FED-DCED-724B-ABDE-CA1B1C8A20E1}"/>
              </a:ext>
            </a:extLst>
          </p:cNvPr>
          <p:cNvSpPr/>
          <p:nvPr/>
        </p:nvSpPr>
        <p:spPr>
          <a:xfrm>
            <a:off x="3583500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Phylogeny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A1180-2590-3648-BCF8-E9D1E87E3CAE}"/>
              </a:ext>
            </a:extLst>
          </p:cNvPr>
          <p:cNvCxnSpPr>
            <a:cxnSpLocks/>
          </p:cNvCxnSpPr>
          <p:nvPr/>
        </p:nvCxnSpPr>
        <p:spPr>
          <a:xfrm>
            <a:off x="4737385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4B276-0BA0-634A-BB1E-08A562829CC0}"/>
              </a:ext>
            </a:extLst>
          </p:cNvPr>
          <p:cNvSpPr/>
          <p:nvPr/>
        </p:nvSpPr>
        <p:spPr>
          <a:xfrm>
            <a:off x="791315" y="5249633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Habitat Preferences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32584-12B0-AA4A-A8DC-F797B2554FE5}"/>
              </a:ext>
            </a:extLst>
          </p:cNvPr>
          <p:cNvCxnSpPr>
            <a:cxnSpLocks/>
          </p:cNvCxnSpPr>
          <p:nvPr/>
        </p:nvCxnSpPr>
        <p:spPr>
          <a:xfrm flipV="1">
            <a:off x="1936414" y="4833240"/>
            <a:ext cx="0" cy="30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887F3-F1B5-F241-AF2F-FB7E34F7FB52}"/>
              </a:ext>
            </a:extLst>
          </p:cNvPr>
          <p:cNvCxnSpPr/>
          <p:nvPr/>
        </p:nvCxnSpPr>
        <p:spPr>
          <a:xfrm>
            <a:off x="3583500" y="4855011"/>
            <a:ext cx="0" cy="55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038CF-D088-F34D-909B-CB51038C9964}"/>
              </a:ext>
            </a:extLst>
          </p:cNvPr>
          <p:cNvCxnSpPr/>
          <p:nvPr/>
        </p:nvCxnSpPr>
        <p:spPr>
          <a:xfrm>
            <a:off x="3583500" y="5410200"/>
            <a:ext cx="629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C67CFA-6FAF-D242-8E56-5901282881FC}"/>
              </a:ext>
            </a:extLst>
          </p:cNvPr>
          <p:cNvSpPr txBox="1"/>
          <p:nvPr/>
        </p:nvSpPr>
        <p:spPr>
          <a:xfrm>
            <a:off x="5769429" y="5138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3C58D-CD53-AB40-931E-B21DD16625EB}"/>
              </a:ext>
            </a:extLst>
          </p:cNvPr>
          <p:cNvSpPr txBox="1"/>
          <p:nvPr/>
        </p:nvSpPr>
        <p:spPr>
          <a:xfrm>
            <a:off x="4408720" y="5143491"/>
            <a:ext cx="43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Leptophyes</a:t>
            </a:r>
            <a:r>
              <a:rPr lang="en-US" i="1" dirty="0"/>
              <a:t> </a:t>
            </a:r>
            <a:r>
              <a:rPr lang="en-US" i="1" dirty="0" err="1"/>
              <a:t>punctatissima</a:t>
            </a:r>
            <a:r>
              <a:rPr lang="en-US" i="1" dirty="0"/>
              <a:t> </a:t>
            </a:r>
            <a:r>
              <a:rPr lang="en-US" dirty="0"/>
              <a:t>(95%)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9832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791315" y="2403020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B96-B4C3-DA46-854B-11CA354025EA}"/>
              </a:ext>
            </a:extLst>
          </p:cNvPr>
          <p:cNvSpPr/>
          <p:nvPr/>
        </p:nvSpPr>
        <p:spPr>
          <a:xfrm>
            <a:off x="791315" y="3826327"/>
            <a:ext cx="7982572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 Engine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B61FB-3068-CE49-AEF5-46FD01E81890}"/>
              </a:ext>
            </a:extLst>
          </p:cNvPr>
          <p:cNvCxnSpPr>
            <a:cxnSpLocks/>
          </p:cNvCxnSpPr>
          <p:nvPr/>
        </p:nvCxnSpPr>
        <p:spPr>
          <a:xfrm>
            <a:off x="1945200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F8A7F9D-DA84-4342-AFF5-9DD885C99FB0}"/>
              </a:ext>
            </a:extLst>
          </p:cNvPr>
          <p:cNvSpPr/>
          <p:nvPr/>
        </p:nvSpPr>
        <p:spPr>
          <a:xfrm>
            <a:off x="6375686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Acoustic </a:t>
            </a:r>
            <a:r>
              <a:rPr lang="en-US" dirty="0" err="1"/>
              <a:t>Behaviour</a:t>
            </a:r>
            <a:r>
              <a:rPr lang="en-US" dirty="0"/>
              <a:t> Traits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31D19-EAC1-B246-BA98-0EE329790F1F}"/>
              </a:ext>
            </a:extLst>
          </p:cNvPr>
          <p:cNvCxnSpPr>
            <a:cxnSpLocks/>
          </p:cNvCxnSpPr>
          <p:nvPr/>
        </p:nvCxnSpPr>
        <p:spPr>
          <a:xfrm>
            <a:off x="7529571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CB6FED-DCED-724B-ABDE-CA1B1C8A20E1}"/>
              </a:ext>
            </a:extLst>
          </p:cNvPr>
          <p:cNvSpPr/>
          <p:nvPr/>
        </p:nvSpPr>
        <p:spPr>
          <a:xfrm>
            <a:off x="3583500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Phylogeny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A1180-2590-3648-BCF8-E9D1E87E3CAE}"/>
              </a:ext>
            </a:extLst>
          </p:cNvPr>
          <p:cNvCxnSpPr>
            <a:cxnSpLocks/>
          </p:cNvCxnSpPr>
          <p:nvPr/>
        </p:nvCxnSpPr>
        <p:spPr>
          <a:xfrm>
            <a:off x="4737385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4B276-0BA0-634A-BB1E-08A562829CC0}"/>
              </a:ext>
            </a:extLst>
          </p:cNvPr>
          <p:cNvSpPr/>
          <p:nvPr/>
        </p:nvSpPr>
        <p:spPr>
          <a:xfrm>
            <a:off x="791315" y="5249633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Habitat Preferences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32584-12B0-AA4A-A8DC-F797B2554FE5}"/>
              </a:ext>
            </a:extLst>
          </p:cNvPr>
          <p:cNvCxnSpPr>
            <a:cxnSpLocks/>
          </p:cNvCxnSpPr>
          <p:nvPr/>
        </p:nvCxnSpPr>
        <p:spPr>
          <a:xfrm flipV="1">
            <a:off x="1936414" y="4833240"/>
            <a:ext cx="0" cy="30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887F3-F1B5-F241-AF2F-FB7E34F7FB52}"/>
              </a:ext>
            </a:extLst>
          </p:cNvPr>
          <p:cNvCxnSpPr/>
          <p:nvPr/>
        </p:nvCxnSpPr>
        <p:spPr>
          <a:xfrm>
            <a:off x="3583500" y="4855011"/>
            <a:ext cx="0" cy="55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038CF-D088-F34D-909B-CB51038C9964}"/>
              </a:ext>
            </a:extLst>
          </p:cNvPr>
          <p:cNvCxnSpPr/>
          <p:nvPr/>
        </p:nvCxnSpPr>
        <p:spPr>
          <a:xfrm>
            <a:off x="3583500" y="5410200"/>
            <a:ext cx="629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C67CFA-6FAF-D242-8E56-5901282881FC}"/>
              </a:ext>
            </a:extLst>
          </p:cNvPr>
          <p:cNvSpPr txBox="1"/>
          <p:nvPr/>
        </p:nvSpPr>
        <p:spPr>
          <a:xfrm>
            <a:off x="5769429" y="5138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3C58D-CD53-AB40-931E-B21DD16625EB}"/>
              </a:ext>
            </a:extLst>
          </p:cNvPr>
          <p:cNvSpPr txBox="1"/>
          <p:nvPr/>
        </p:nvSpPr>
        <p:spPr>
          <a:xfrm>
            <a:off x="4408720" y="5143491"/>
            <a:ext cx="43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Leptophyes</a:t>
            </a:r>
            <a:r>
              <a:rPr lang="en-US" i="1" dirty="0"/>
              <a:t> </a:t>
            </a:r>
            <a:r>
              <a:rPr lang="en-US" i="1" dirty="0" err="1"/>
              <a:t>punctatissima</a:t>
            </a:r>
            <a:r>
              <a:rPr lang="en-US" i="1" dirty="0"/>
              <a:t> </a:t>
            </a:r>
            <a:r>
              <a:rPr lang="en-US" dirty="0"/>
              <a:t>(95%)</a:t>
            </a:r>
            <a:endParaRPr lang="en-US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81F4FB-B76B-2A43-B864-7F49328F71D0}"/>
              </a:ext>
            </a:extLst>
          </p:cNvPr>
          <p:cNvCxnSpPr/>
          <p:nvPr/>
        </p:nvCxnSpPr>
        <p:spPr>
          <a:xfrm>
            <a:off x="3583500" y="5431953"/>
            <a:ext cx="0" cy="55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704F90-38EF-5A40-A438-F745D40414D7}"/>
              </a:ext>
            </a:extLst>
          </p:cNvPr>
          <p:cNvCxnSpPr/>
          <p:nvPr/>
        </p:nvCxnSpPr>
        <p:spPr>
          <a:xfrm>
            <a:off x="3583500" y="5987142"/>
            <a:ext cx="629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93A5F6-C787-A04D-A0A7-6BBD6FD890F5}"/>
              </a:ext>
            </a:extLst>
          </p:cNvPr>
          <p:cNvSpPr txBox="1"/>
          <p:nvPr/>
        </p:nvSpPr>
        <p:spPr>
          <a:xfrm>
            <a:off x="4408720" y="5720035"/>
            <a:ext cx="43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Know</a:t>
            </a:r>
          </a:p>
        </p:txBody>
      </p:sp>
    </p:spTree>
    <p:extLst>
      <p:ext uri="{BB962C8B-B14F-4D97-AF65-F5344CB8AC3E}">
        <p14:creationId xmlns:p14="http://schemas.microsoft.com/office/powerpoint/2010/main" val="4142440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dirty="0"/>
              <a:t>Automated Acoustic Observatories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7E6A-0E75-DD48-9571-12C3DBBFF9BB}"/>
              </a:ext>
            </a:extLst>
          </p:cNvPr>
          <p:cNvSpPr/>
          <p:nvPr/>
        </p:nvSpPr>
        <p:spPr>
          <a:xfrm>
            <a:off x="791315" y="2403020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B96-B4C3-DA46-854B-11CA354025EA}"/>
              </a:ext>
            </a:extLst>
          </p:cNvPr>
          <p:cNvSpPr/>
          <p:nvPr/>
        </p:nvSpPr>
        <p:spPr>
          <a:xfrm>
            <a:off x="791315" y="3826327"/>
            <a:ext cx="7982572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 Engine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B61FB-3068-CE49-AEF5-46FD01E81890}"/>
              </a:ext>
            </a:extLst>
          </p:cNvPr>
          <p:cNvCxnSpPr>
            <a:cxnSpLocks/>
          </p:cNvCxnSpPr>
          <p:nvPr/>
        </p:nvCxnSpPr>
        <p:spPr>
          <a:xfrm>
            <a:off x="1945200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F8A7F9D-DA84-4342-AFF5-9DD885C99FB0}"/>
              </a:ext>
            </a:extLst>
          </p:cNvPr>
          <p:cNvSpPr/>
          <p:nvPr/>
        </p:nvSpPr>
        <p:spPr>
          <a:xfrm>
            <a:off x="6375686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Acoustic </a:t>
            </a:r>
            <a:r>
              <a:rPr lang="en-US" dirty="0" err="1"/>
              <a:t>Behaviour</a:t>
            </a:r>
            <a:r>
              <a:rPr lang="en-US" dirty="0"/>
              <a:t> Traits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31D19-EAC1-B246-BA98-0EE329790F1F}"/>
              </a:ext>
            </a:extLst>
          </p:cNvPr>
          <p:cNvCxnSpPr>
            <a:cxnSpLocks/>
          </p:cNvCxnSpPr>
          <p:nvPr/>
        </p:nvCxnSpPr>
        <p:spPr>
          <a:xfrm>
            <a:off x="7529571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CB6FED-DCED-724B-ABDE-CA1B1C8A20E1}"/>
              </a:ext>
            </a:extLst>
          </p:cNvPr>
          <p:cNvSpPr/>
          <p:nvPr/>
        </p:nvSpPr>
        <p:spPr>
          <a:xfrm>
            <a:off x="3583500" y="2449287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Phylogeny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A1180-2590-3648-BCF8-E9D1E87E3CAE}"/>
              </a:ext>
            </a:extLst>
          </p:cNvPr>
          <p:cNvCxnSpPr>
            <a:cxnSpLocks/>
          </p:cNvCxnSpPr>
          <p:nvPr/>
        </p:nvCxnSpPr>
        <p:spPr>
          <a:xfrm>
            <a:off x="4737385" y="3429000"/>
            <a:ext cx="0" cy="25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4B276-0BA0-634A-BB1E-08A562829CC0}"/>
              </a:ext>
            </a:extLst>
          </p:cNvPr>
          <p:cNvSpPr/>
          <p:nvPr/>
        </p:nvSpPr>
        <p:spPr>
          <a:xfrm>
            <a:off x="791315" y="5249633"/>
            <a:ext cx="2307771" cy="92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Habitat Preferences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32584-12B0-AA4A-A8DC-F797B2554FE5}"/>
              </a:ext>
            </a:extLst>
          </p:cNvPr>
          <p:cNvCxnSpPr>
            <a:cxnSpLocks/>
          </p:cNvCxnSpPr>
          <p:nvPr/>
        </p:nvCxnSpPr>
        <p:spPr>
          <a:xfrm flipV="1">
            <a:off x="1936414" y="4833240"/>
            <a:ext cx="0" cy="30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7887F3-F1B5-F241-AF2F-FB7E34F7FB52}"/>
              </a:ext>
            </a:extLst>
          </p:cNvPr>
          <p:cNvCxnSpPr/>
          <p:nvPr/>
        </p:nvCxnSpPr>
        <p:spPr>
          <a:xfrm>
            <a:off x="3583500" y="4855011"/>
            <a:ext cx="0" cy="55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038CF-D088-F34D-909B-CB51038C9964}"/>
              </a:ext>
            </a:extLst>
          </p:cNvPr>
          <p:cNvCxnSpPr/>
          <p:nvPr/>
        </p:nvCxnSpPr>
        <p:spPr>
          <a:xfrm>
            <a:off x="3583500" y="5410200"/>
            <a:ext cx="629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C67CFA-6FAF-D242-8E56-5901282881FC}"/>
              </a:ext>
            </a:extLst>
          </p:cNvPr>
          <p:cNvSpPr txBox="1"/>
          <p:nvPr/>
        </p:nvSpPr>
        <p:spPr>
          <a:xfrm>
            <a:off x="5769429" y="5138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3C58D-CD53-AB40-931E-B21DD16625EB}"/>
              </a:ext>
            </a:extLst>
          </p:cNvPr>
          <p:cNvSpPr txBox="1"/>
          <p:nvPr/>
        </p:nvSpPr>
        <p:spPr>
          <a:xfrm>
            <a:off x="4408720" y="5143491"/>
            <a:ext cx="436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Leptophyes</a:t>
            </a:r>
            <a:r>
              <a:rPr lang="en-US" i="1" dirty="0"/>
              <a:t> </a:t>
            </a:r>
            <a:r>
              <a:rPr lang="en-US" i="1" dirty="0" err="1"/>
              <a:t>punctatissima</a:t>
            </a:r>
            <a:r>
              <a:rPr lang="en-US" i="1" dirty="0"/>
              <a:t> </a:t>
            </a:r>
            <a:r>
              <a:rPr lang="en-US" dirty="0"/>
              <a:t>(95%)</a:t>
            </a:r>
            <a:endParaRPr lang="en-US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81F4FB-B76B-2A43-B864-7F49328F71D0}"/>
              </a:ext>
            </a:extLst>
          </p:cNvPr>
          <p:cNvCxnSpPr/>
          <p:nvPr/>
        </p:nvCxnSpPr>
        <p:spPr>
          <a:xfrm>
            <a:off x="3583500" y="5431953"/>
            <a:ext cx="0" cy="55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704F90-38EF-5A40-A438-F745D40414D7}"/>
              </a:ext>
            </a:extLst>
          </p:cNvPr>
          <p:cNvCxnSpPr/>
          <p:nvPr/>
        </p:nvCxnSpPr>
        <p:spPr>
          <a:xfrm>
            <a:off x="3583500" y="5987142"/>
            <a:ext cx="629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93A5F6-C787-A04D-A0A7-6BBD6FD890F5}"/>
              </a:ext>
            </a:extLst>
          </p:cNvPr>
          <p:cNvSpPr txBox="1"/>
          <p:nvPr/>
        </p:nvSpPr>
        <p:spPr>
          <a:xfrm>
            <a:off x="4408720" y="5720035"/>
            <a:ext cx="4365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Phaneropterine</a:t>
            </a:r>
            <a:r>
              <a:rPr lang="en-US" dirty="0"/>
              <a:t> </a:t>
            </a:r>
            <a:r>
              <a:rPr lang="en-US" dirty="0" err="1"/>
              <a:t>bushcricket</a:t>
            </a:r>
            <a:r>
              <a:rPr lang="en-US" dirty="0"/>
              <a:t> (80%)</a:t>
            </a:r>
          </a:p>
          <a:p>
            <a:r>
              <a:rPr lang="en-US" dirty="0"/>
              <a:t>Canopy (75%)</a:t>
            </a:r>
          </a:p>
          <a:p>
            <a:r>
              <a:rPr lang="en-US" dirty="0"/>
              <a:t>Sings between 5-7pm</a:t>
            </a:r>
          </a:p>
        </p:txBody>
      </p:sp>
    </p:spTree>
    <p:extLst>
      <p:ext uri="{BB962C8B-B14F-4D97-AF65-F5344CB8AC3E}">
        <p14:creationId xmlns:p14="http://schemas.microsoft.com/office/powerpoint/2010/main" val="273878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species do?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C1160-4E64-624E-89E7-F3FCF7DDD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61" y="2124635"/>
            <a:ext cx="6559635" cy="2828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21531-1B90-2D4A-B218-4EB847A33E4F}"/>
              </a:ext>
            </a:extLst>
          </p:cNvPr>
          <p:cNvSpPr txBox="1"/>
          <p:nvPr/>
        </p:nvSpPr>
        <p:spPr>
          <a:xfrm>
            <a:off x="4800600" y="623389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Zuk</a:t>
            </a:r>
            <a:r>
              <a:rPr lang="en-US" dirty="0"/>
              <a:t>, Bailey, Gray &amp; </a:t>
            </a:r>
            <a:r>
              <a:rPr lang="en-US" dirty="0" err="1"/>
              <a:t>Rotenberry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249399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automation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A desire to do more with the current resources</a:t>
            </a:r>
          </a:p>
          <a:p>
            <a:endParaRPr lang="en-US" dirty="0"/>
          </a:p>
          <a:p>
            <a:r>
              <a:rPr lang="en-US" dirty="0"/>
              <a:t>Our collective abilities are insufficient to fulfil the major goals for every species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0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497A-3E5F-4246-8FB5-FD1C27F1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sound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C7B1E-1A9D-8F4E-A1F1-B48EDB6CB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>
            <a:normAutofit/>
          </a:bodyPr>
          <a:lstStyle/>
          <a:p>
            <a:r>
              <a:rPr lang="en-US" dirty="0"/>
              <a:t>At it’s most basic it is a 2-dimensional problem (amplitude varying with time)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4102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900</TotalTime>
  <Words>1146</Words>
  <Application>Microsoft Macintosh PowerPoint</Application>
  <PresentationFormat>On-screen Show (4:3)</PresentationFormat>
  <Paragraphs>302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Century Gothic</vt:lpstr>
      <vt:lpstr>Wingdings 3</vt:lpstr>
      <vt:lpstr>Wisp</vt:lpstr>
      <vt:lpstr>Automated acoustic observatories</vt:lpstr>
      <vt:lpstr>What’s the big goal?</vt:lpstr>
      <vt:lpstr>Can we do everything?</vt:lpstr>
      <vt:lpstr>Can we do everything?</vt:lpstr>
      <vt:lpstr>How many species are there?</vt:lpstr>
      <vt:lpstr>What are the distributions of species?</vt:lpstr>
      <vt:lpstr>What do these species do?</vt:lpstr>
      <vt:lpstr>The case for automation</vt:lpstr>
      <vt:lpstr>The case for sound</vt:lpstr>
      <vt:lpstr>The case for sound</vt:lpstr>
      <vt:lpstr>The case for sound</vt:lpstr>
      <vt:lpstr>The case for sound</vt:lpstr>
      <vt:lpstr>The case for sound</vt:lpstr>
      <vt:lpstr>The case for sound</vt:lpstr>
      <vt:lpstr>The case for sound</vt:lpstr>
      <vt:lpstr>The case for sound</vt:lpstr>
      <vt:lpstr>Why is this important?</vt:lpstr>
      <vt:lpstr>Why is this important?</vt:lpstr>
      <vt:lpstr>Why is this important?</vt:lpstr>
      <vt:lpstr>Why is this important?</vt:lpstr>
      <vt:lpstr>Why is this important?</vt:lpstr>
      <vt:lpstr>Why is this important?</vt:lpstr>
      <vt:lpstr>Why is this important?</vt:lpstr>
      <vt:lpstr>Why is this important?</vt:lpstr>
      <vt:lpstr>Why is this important?</vt:lpstr>
      <vt:lpstr>Correcting for inflation..</vt:lpstr>
      <vt:lpstr>Correcting for inflation..</vt:lpstr>
      <vt:lpstr>The case for sound</vt:lpstr>
      <vt:lpstr>The case for sound</vt:lpstr>
      <vt:lpstr>The case for sound</vt:lpstr>
      <vt:lpstr>The case for sound</vt:lpstr>
      <vt:lpstr>The case for sound</vt:lpstr>
      <vt:lpstr>The case for Orthoptera</vt:lpstr>
      <vt:lpstr>The case for Orthoptera</vt:lpstr>
      <vt:lpstr>The case for Orthoptera</vt:lpstr>
      <vt:lpstr>The case for Orthoptera</vt:lpstr>
      <vt:lpstr>The case for Orthoptera</vt:lpstr>
      <vt:lpstr>The case for Orthoptera</vt:lpstr>
      <vt:lpstr>What should we automate?</vt:lpstr>
      <vt:lpstr>What should we automate?</vt:lpstr>
      <vt:lpstr>Major concerns</vt:lpstr>
      <vt:lpstr>Major concerns</vt:lpstr>
      <vt:lpstr>Major concerns</vt:lpstr>
      <vt:lpstr>What do people do?</vt:lpstr>
      <vt:lpstr>PowerPoint Presentation</vt:lpstr>
      <vt:lpstr>PowerPoint Presentation</vt:lpstr>
      <vt:lpstr>Major concerns</vt:lpstr>
      <vt:lpstr>Current state</vt:lpstr>
      <vt:lpstr>Current state</vt:lpstr>
      <vt:lpstr>Current state</vt:lpstr>
      <vt:lpstr>Current state</vt:lpstr>
      <vt:lpstr>Current state</vt:lpstr>
      <vt:lpstr>Current state</vt:lpstr>
      <vt:lpstr>Current state</vt:lpstr>
      <vt:lpstr>Current state</vt:lpstr>
      <vt:lpstr>Where do we go from here?</vt:lpstr>
      <vt:lpstr>Where do we go from here?</vt:lpstr>
      <vt:lpstr>Where do we go from here?</vt:lpstr>
      <vt:lpstr>Where do we go from here?</vt:lpstr>
      <vt:lpstr>Where do we go from here?</vt:lpstr>
      <vt:lpstr>Where do we go from here?</vt:lpstr>
      <vt:lpstr>Automated Acoustic Observatories</vt:lpstr>
      <vt:lpstr>Automated Acoustic Observatories</vt:lpstr>
      <vt:lpstr>Automated Acoustic Observatories</vt:lpstr>
      <vt:lpstr>Automated Acoustic Observatories</vt:lpstr>
      <vt:lpstr>Automated Acoustic Observatories</vt:lpstr>
      <vt:lpstr>Automated Acoustic Observatories</vt:lpstr>
      <vt:lpstr>Automated Acoustic Observatories</vt:lpstr>
      <vt:lpstr>Automated Acoustic Observatories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 monitoring of Orthoptera</dc:title>
  <dc:creator>Ed Baker</dc:creator>
  <cp:lastModifiedBy>Ed Baker</cp:lastModifiedBy>
  <cp:revision>40</cp:revision>
  <dcterms:created xsi:type="dcterms:W3CDTF">2019-04-05T21:31:53Z</dcterms:created>
  <dcterms:modified xsi:type="dcterms:W3CDTF">2019-04-06T14:07:44Z</dcterms:modified>
</cp:coreProperties>
</file>